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1"/>
  </p:notesMasterIdLst>
  <p:sldIdLst>
    <p:sldId id="256" r:id="rId2"/>
    <p:sldId id="274" r:id="rId3"/>
    <p:sldId id="257" r:id="rId4"/>
    <p:sldId id="267" r:id="rId5"/>
    <p:sldId id="275" r:id="rId6"/>
    <p:sldId id="271" r:id="rId7"/>
    <p:sldId id="273" r:id="rId8"/>
    <p:sldId id="276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113EBF-152E-EF54-1C38-D7EA1BBF83AF}" name="Gavin Patel" initials="GP" userId="7nnZCU3z9RFiPbZfBZWrtxfXZYL+CKeX+h2rtjaID10=" providerId="None"/>
  <p188:author id="{91F537C0-0E84-2E36-462F-4AA567493FF5}" name="Bryce Rega" initials="BR" userId="EQNBIXyD3cZpR3RtNIZSP25BzS3w69JPIjVFQPp7IkY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F6580-AF46-4B98-BEAE-9D4A54E2170E}" v="613" dt="2024-11-21T20:59:31.680"/>
    <p1510:client id="{269DE334-E907-45C3-A307-EDA5897FF751}" v="3" dt="2024-11-21T20:49:38.448"/>
    <p1510:client id="{51BE7423-798D-4198-A223-F3B5055EDF3F}" v="820" dt="2024-11-20T04:38:55.005"/>
    <p1510:client id="{5771D7BD-E0AE-4EA8-8517-129E23C36B81}" v="851" dt="2024-11-20T21:11:26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"/>
              </a:rPr>
              <a:t>Marek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Marek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Most of our team are part of the Solar car team here at </a:t>
            </a:r>
            <a:r>
              <a:rPr lang="en-US" err="1">
                <a:cs typeface="Calibri"/>
              </a:rPr>
              <a:t>iowa</a:t>
            </a:r>
            <a:r>
              <a:rPr lang="en-US">
                <a:cs typeface="Calibri"/>
              </a:rPr>
              <a:t> state and proposed this project due to a market gap we noticed: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Motor controllers for lightweight electric vehicles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niche of applications has very unique requirements resulting from the use a low speed direct drive motor</a:t>
            </a:r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and existing controllers are very expensive and difficult to use and debug when things go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Marek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For this project we are building our own controller with the major aims of achieving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Gavin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1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Gavin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9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9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Bryce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Bryce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69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Bryce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187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85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1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Ethics &amp; Professional Responsibility</a:t>
            </a:r>
            <a:br>
              <a:rPr lang="en-US">
                <a:ea typeface="+mj-lt"/>
                <a:cs typeface="+mj-lt"/>
              </a:rPr>
            </a:br>
            <a:r>
              <a:rPr lang="en-US"/>
              <a:t>Lightning Talk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983244"/>
            <a:ext cx="10813669" cy="16288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sdmay25-26     Bryce</a:t>
            </a:r>
            <a:r>
              <a:rPr lang="en-US">
                <a:ea typeface="+mn-lt"/>
                <a:cs typeface="+mn-lt"/>
              </a:rPr>
              <a:t> Rega, Marek Jablonski, Gavin Patel, Jonah Frosch, Long Yu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Cost-Effective and Easily Configurable High Voltage Motor Controllers for Automotive Use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>
                <a:ea typeface="+mn-lt"/>
                <a:cs typeface="+mn-lt"/>
              </a:rPr>
              <a:t>November</a:t>
            </a:r>
            <a:r>
              <a:rPr lang="en-US"/>
              <a:t> 19th, 2024</a:t>
            </a:r>
          </a:p>
          <a:p>
            <a:pPr>
              <a:lnSpc>
                <a:spcPct val="120000"/>
              </a:lnSpc>
            </a:pPr>
            <a:r>
              <a:rPr lang="en-US"/>
              <a:t>Nathan Neihart (</a:t>
            </a:r>
            <a:r>
              <a:rPr lang="en-US">
                <a:ea typeface="+mn-lt"/>
                <a:cs typeface="+mn-lt"/>
              </a:rPr>
              <a:t>neihart@iastate.edu</a:t>
            </a:r>
            <a:r>
              <a:rPr lang="en-US"/>
              <a:t>), Cheng Huang (</a:t>
            </a:r>
            <a:r>
              <a:rPr lang="en-US">
                <a:ea typeface="+mn-lt"/>
                <a:cs typeface="+mn-lt"/>
              </a:rPr>
              <a:t>chengh@iastate.edu)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4299-8D53-B344-4028-F4ED5D49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cs typeface="Calibri"/>
              </a:rPr>
              <a:t>Problem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4D45B-EEA8-A8EA-E618-FD1E14304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121" y="1909618"/>
            <a:ext cx="7178895" cy="4582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There exists a market gap in lightweight EV motor controllers</a:t>
            </a:r>
          </a:p>
          <a:p>
            <a:pPr lvl="1"/>
            <a:r>
              <a:rPr lang="en-US">
                <a:cs typeface="Calibri"/>
              </a:rPr>
              <a:t>Used in electric bikes and collegiate solar cars</a:t>
            </a:r>
          </a:p>
          <a:p>
            <a:r>
              <a:rPr lang="en-US">
                <a:cs typeface="Calibri"/>
              </a:rPr>
              <a:t>These unique applications have unique specs</a:t>
            </a:r>
          </a:p>
          <a:p>
            <a:pPr lvl="1"/>
            <a:r>
              <a:rPr lang="en-US">
                <a:cs typeface="Calibri"/>
              </a:rPr>
              <a:t>Low RPM (0-1000)</a:t>
            </a:r>
          </a:p>
          <a:p>
            <a:pPr lvl="1"/>
            <a:r>
              <a:rPr lang="en-US">
                <a:cs typeface="Calibri"/>
              </a:rPr>
              <a:t>High Torque (Direct Drive)</a:t>
            </a:r>
          </a:p>
          <a:p>
            <a:pPr lvl="1"/>
            <a:r>
              <a:rPr lang="en-US">
                <a:cs typeface="Calibri"/>
              </a:rPr>
              <a:t>High/Medium Voltage (48-135V)</a:t>
            </a:r>
          </a:p>
          <a:p>
            <a:pPr lvl="1"/>
            <a:r>
              <a:rPr lang="en-US">
                <a:cs typeface="Calibri"/>
              </a:rPr>
              <a:t>Medium Power (Peak ~7.5KW)</a:t>
            </a:r>
          </a:p>
          <a:p>
            <a:r>
              <a:rPr lang="en-US">
                <a:cs typeface="Calibri"/>
              </a:rPr>
              <a:t>Problem: Existing controllers </a:t>
            </a:r>
          </a:p>
          <a:p>
            <a:pPr lvl="1"/>
            <a:r>
              <a:rPr lang="en-US">
                <a:cs typeface="Calibri"/>
              </a:rPr>
              <a:t>Are very expensive (~$5k each)</a:t>
            </a:r>
          </a:p>
          <a:p>
            <a:pPr lvl="1"/>
            <a:r>
              <a:rPr lang="en-US">
                <a:cs typeface="Calibri"/>
              </a:rPr>
              <a:t>Black boxes to those who use them</a:t>
            </a:r>
          </a:p>
          <a:p>
            <a:pPr lvl="1"/>
            <a:r>
              <a:rPr lang="en-US">
                <a:cs typeface="Calibri"/>
              </a:rPr>
              <a:t>Notorious for having issues.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3" descr="A hand holding a cable to a circular object&#10;&#10;Description automatically generated">
            <a:extLst>
              <a:ext uri="{FF2B5EF4-FFF2-40B4-BE49-F238E27FC236}">
                <a16:creationId xmlns:a16="http://schemas.microsoft.com/office/drawing/2014/main" id="{ADD56007-A17A-F1C7-ED2D-A24DA1F1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3"/>
          <a:stretch/>
        </p:blipFill>
        <p:spPr>
          <a:xfrm>
            <a:off x="5349240" y="3557327"/>
            <a:ext cx="2660762" cy="2500469"/>
          </a:xfrm>
          <a:prstGeom prst="rect">
            <a:avLst/>
          </a:prstGeom>
        </p:spPr>
      </p:pic>
      <p:pic>
        <p:nvPicPr>
          <p:cNvPr id="5" name="Picture 4" descr="Photo">
            <a:extLst>
              <a:ext uri="{FF2B5EF4-FFF2-40B4-BE49-F238E27FC236}">
                <a16:creationId xmlns:a16="http://schemas.microsoft.com/office/drawing/2014/main" id="{407749BB-22AE-A0A9-8518-DB75FBEE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53" t="17544" r="10973" b="12281"/>
          <a:stretch/>
        </p:blipFill>
        <p:spPr>
          <a:xfrm>
            <a:off x="8158941" y="1905000"/>
            <a:ext cx="2831536" cy="1496197"/>
          </a:xfrm>
          <a:prstGeom prst="rect">
            <a:avLst/>
          </a:prstGeom>
        </p:spPr>
      </p:pic>
      <p:pic>
        <p:nvPicPr>
          <p:cNvPr id="7" name="Picture 6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86DE5C96-F58A-A4E0-CC85-C2061DCA5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/>
          <a:stretch/>
        </p:blipFill>
        <p:spPr>
          <a:xfrm>
            <a:off x="8198049" y="3556707"/>
            <a:ext cx="2838760" cy="25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5A29-03CA-E9F2-23AA-8C40870A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F4170-430C-FE22-5F6C-6D5731C98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Custom High Voltage Motor Controller</a:t>
            </a:r>
          </a:p>
          <a:p>
            <a:r>
              <a:rPr lang="en-US"/>
              <a:t>Low total cost for controller when compared to market options</a:t>
            </a:r>
          </a:p>
          <a:p>
            <a:r>
              <a:rPr lang="en-US"/>
              <a:t>Develop a GUI for interfacing and configuring controller</a:t>
            </a:r>
          </a:p>
          <a:p>
            <a:r>
              <a:rPr lang="en-US"/>
              <a:t>Compatible with many different applications</a:t>
            </a:r>
          </a:p>
        </p:txBody>
      </p:sp>
      <p:pic>
        <p:nvPicPr>
          <p:cNvPr id="4" name="Picture 3" descr="A diagram of a circuit board&#10;&#10;Description automatically generated">
            <a:extLst>
              <a:ext uri="{FF2B5EF4-FFF2-40B4-BE49-F238E27FC236}">
                <a16:creationId xmlns:a16="http://schemas.microsoft.com/office/drawing/2014/main" id="{C3186D9D-FF39-7C06-BEDF-A24F8123D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25" y="4061460"/>
            <a:ext cx="5495925" cy="2135505"/>
          </a:xfrm>
          <a:prstGeom prst="rect">
            <a:avLst/>
          </a:prstGeom>
        </p:spPr>
      </p:pic>
      <p:pic>
        <p:nvPicPr>
          <p:cNvPr id="5" name="Picture 4" descr="A diagram of a circuit&#10;&#10;Description automatically generated">
            <a:extLst>
              <a:ext uri="{FF2B5EF4-FFF2-40B4-BE49-F238E27FC236}">
                <a16:creationId xmlns:a16="http://schemas.microsoft.com/office/drawing/2014/main" id="{84521A48-BB00-15B4-2125-435ACCC2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28" y="3825240"/>
            <a:ext cx="3781425" cy="2667000"/>
          </a:xfrm>
          <a:prstGeom prst="rect">
            <a:avLst/>
          </a:prstGeom>
        </p:spPr>
      </p:pic>
      <p:pic>
        <p:nvPicPr>
          <p:cNvPr id="8" name="Picture 7" descr="Implementation of an Improved Motor Control for Electric Vehicles">
            <a:extLst>
              <a:ext uri="{FF2B5EF4-FFF2-40B4-BE49-F238E27FC236}">
                <a16:creationId xmlns:a16="http://schemas.microsoft.com/office/drawing/2014/main" id="{3AB9959E-4641-A21D-A321-90A7D970D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620" y="1549330"/>
            <a:ext cx="2729130" cy="18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603A-5B60-D89F-3C17-2730209E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 IDEALS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B805-5313-3658-A194-BE43B8292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6516467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A strong IDEAL we have is communication honesty</a:t>
            </a:r>
          </a:p>
          <a:p>
            <a:r>
              <a:rPr lang="en-US">
                <a:solidFill>
                  <a:srgbClr val="000000"/>
                </a:solidFill>
                <a:ea typeface="+mn-lt"/>
                <a:cs typeface="Arial"/>
              </a:rPr>
              <a:t>Important to understanding the current state of our project, and so things don’t blow up</a:t>
            </a:r>
          </a:p>
          <a:p>
            <a:r>
              <a:rPr lang="en-US">
                <a:solidFill>
                  <a:srgbClr val="000000"/>
                </a:solidFill>
                <a:ea typeface="+mn-lt"/>
                <a:cs typeface="Arial"/>
              </a:rPr>
              <a:t>How this upholds responsibilities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Avoids falsifying our current work</a:t>
            </a:r>
            <a:endParaRPr lang="en-US">
              <a:solidFill>
                <a:srgbClr val="000000"/>
              </a:solidFill>
              <a:ea typeface="+mn-lt"/>
              <a:cs typeface="Arial"/>
            </a:endParaRP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Allows us to have honest reflections on our progress</a:t>
            </a:r>
            <a:endParaRPr lang="en-US">
              <a:solidFill>
                <a:srgbClr val="000000"/>
              </a:solidFill>
              <a:ea typeface="+mn-lt"/>
              <a:cs typeface="Arial"/>
            </a:endParaRP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Allows each member to have an accurate idea of future work</a:t>
            </a:r>
            <a:endParaRPr lang="en-US">
              <a:solidFill>
                <a:srgbClr val="000000"/>
              </a:solidFill>
              <a:ea typeface="+mn-lt"/>
              <a:cs typeface="Arial"/>
            </a:endParaRPr>
          </a:p>
          <a:p>
            <a:r>
              <a:rPr lang="en-US">
                <a:solidFill>
                  <a:srgbClr val="000000"/>
                </a:solidFill>
                <a:ea typeface="+mn-lt"/>
                <a:cs typeface="Arial"/>
              </a:rPr>
              <a:t>Our group adheres to this principle by...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Always keeping open communication with each other</a:t>
            </a:r>
            <a:endParaRPr lang="en-US" err="1">
              <a:solidFill>
                <a:srgbClr val="000000"/>
              </a:solidFill>
              <a:ea typeface="+mn-lt"/>
              <a:cs typeface="Arial"/>
            </a:endParaRP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Ensuring that we are honest about our understanding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Arial"/>
              </a:rPr>
              <a:t>Accurately explaining work to our advisors</a:t>
            </a:r>
          </a:p>
          <a:p>
            <a:pPr>
              <a:buFont typeface="Arial" pitchFamily="18" charset="2"/>
              <a:buChar char="•"/>
            </a:pPr>
            <a:endParaRPr lang="en-US" spc="0">
              <a:solidFill>
                <a:srgbClr val="262626"/>
              </a:solidFill>
              <a:ea typeface="+mn-lt"/>
              <a:cs typeface="Arial"/>
            </a:endParaRPr>
          </a:p>
        </p:txBody>
      </p:sp>
      <p:pic>
        <p:nvPicPr>
          <p:cNvPr id="7" name="Picture 6" descr="EVSPIN32G06Q1S1">
            <a:extLst>
              <a:ext uri="{FF2B5EF4-FFF2-40B4-BE49-F238E27FC236}">
                <a16:creationId xmlns:a16="http://schemas.microsoft.com/office/drawing/2014/main" id="{F6A8A18B-96E4-53CE-68CD-28EB6022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045" y="246992"/>
            <a:ext cx="2905783" cy="29057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C2A3C3-528E-6689-0795-CDDE7453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341" y="3648050"/>
            <a:ext cx="3421062" cy="27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12,100+ Engineering Team Meeting Stock Photos, Pictures &amp; Royalty-Free  Images - iStock">
            <a:extLst>
              <a:ext uri="{FF2B5EF4-FFF2-40B4-BE49-F238E27FC236}">
                <a16:creationId xmlns:a16="http://schemas.microsoft.com/office/drawing/2014/main" id="{02A424F3-4F95-5E82-3B26-0CFA20CC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261" y="1032551"/>
            <a:ext cx="3680138" cy="2456767"/>
          </a:xfrm>
          <a:prstGeom prst="rect">
            <a:avLst/>
          </a:prstGeom>
        </p:spPr>
      </p:pic>
      <p:pic>
        <p:nvPicPr>
          <p:cNvPr id="10" name="Picture 9" descr="Teamwork Photos, Download The BEST Free Teamwork Stock Photos &amp; HD Images">
            <a:extLst>
              <a:ext uri="{FF2B5EF4-FFF2-40B4-BE49-F238E27FC236}">
                <a16:creationId xmlns:a16="http://schemas.microsoft.com/office/drawing/2014/main" id="{563B6BD8-A0BB-530B-1137-0D771E00B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084" y="4309311"/>
            <a:ext cx="3234488" cy="21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0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603A-5B60-D89F-3C17-2730209E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Not-Ideal IDEALS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B805-5313-3658-A194-BE43B8292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6516467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Health, safety, and well-being is a weak IDEAL for our team</a:t>
            </a:r>
          </a:p>
          <a:p>
            <a:r>
              <a:rPr lang="en-US"/>
              <a:t>Important because of the nature of the possibility of bodily harm</a:t>
            </a:r>
          </a:p>
          <a:p>
            <a:r>
              <a:rPr lang="en-US"/>
              <a:t>Our current approach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We operate in what we as individuals consider safe conditions</a:t>
            </a:r>
            <a:endParaRPr lang="en-US">
              <a:solidFill>
                <a:srgbClr val="262626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We are current developing safety backups in code</a:t>
            </a:r>
            <a:endParaRPr lang="en-US"/>
          </a:p>
          <a:p>
            <a:r>
              <a:rPr lang="en-US"/>
              <a:t>How we plan to change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10">
                <a:solidFill>
                  <a:srgbClr val="000000"/>
                </a:solidFill>
              </a:rPr>
              <a:t>Develop a safety SOP for when we begin actual machine testing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10">
                <a:solidFill>
                  <a:srgbClr val="000000"/>
                </a:solidFill>
              </a:rPr>
              <a:t>Ensure that we have industry standard safety built into our software</a:t>
            </a:r>
          </a:p>
          <a:p>
            <a:pPr lvl="1">
              <a:buFont typeface="Wingdings 2" pitchFamily="34" charset="0"/>
              <a:buChar char=""/>
            </a:pPr>
            <a:endParaRPr lang="en-US" spc="10">
              <a:solidFill>
                <a:srgbClr val="000000"/>
              </a:solidFill>
            </a:endParaRPr>
          </a:p>
        </p:txBody>
      </p:sp>
      <p:pic>
        <p:nvPicPr>
          <p:cNvPr id="7" name="Picture 6" descr="EVSPIN32G06Q1S1">
            <a:extLst>
              <a:ext uri="{FF2B5EF4-FFF2-40B4-BE49-F238E27FC236}">
                <a16:creationId xmlns:a16="http://schemas.microsoft.com/office/drawing/2014/main" id="{F6A8A18B-96E4-53CE-68CD-28EB6022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045" y="246992"/>
            <a:ext cx="2905783" cy="29057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C2A3C3-528E-6689-0795-CDDE7453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341" y="3648050"/>
            <a:ext cx="3421062" cy="27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lectrical Fire Images – Browse 246,150 Stock Photos, Vectors, and Video |  Adobe Stock">
            <a:extLst>
              <a:ext uri="{FF2B5EF4-FFF2-40B4-BE49-F238E27FC236}">
                <a16:creationId xmlns:a16="http://schemas.microsoft.com/office/drawing/2014/main" id="{67F75E23-B14B-00CD-848F-49F29D2C0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356" y="1256098"/>
            <a:ext cx="2798946" cy="1879332"/>
          </a:xfrm>
          <a:prstGeom prst="rect">
            <a:avLst/>
          </a:prstGeom>
        </p:spPr>
      </p:pic>
      <p:pic>
        <p:nvPicPr>
          <p:cNvPr id="6" name="Picture 5" descr="Unsafe Stock Vector Illustration and Royalty Free Unsafe Clipart">
            <a:extLst>
              <a:ext uri="{FF2B5EF4-FFF2-40B4-BE49-F238E27FC236}">
                <a16:creationId xmlns:a16="http://schemas.microsoft.com/office/drawing/2014/main" id="{86FFF780-F5E8-A029-BE3E-10303F7D2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163" y="361147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2E3B-ADAB-366D-1606-2056BC4E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Broader Context Area</a:t>
            </a:r>
          </a:p>
        </p:txBody>
      </p:sp>
      <p:pic>
        <p:nvPicPr>
          <p:cNvPr id="5" name="Content Placeholder 4" descr="A machine with a computer on it&#10;&#10;Description automatically generated with medium confidence">
            <a:extLst>
              <a:ext uri="{FF2B5EF4-FFF2-40B4-BE49-F238E27FC236}">
                <a16:creationId xmlns:a16="http://schemas.microsoft.com/office/drawing/2014/main" id="{23FF1772-6C58-2AA1-B2B2-9BDDF753E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857" y="1714501"/>
            <a:ext cx="490468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F28C8-1CAD-FA4D-5978-C0E7D8C7723E}"/>
              </a:ext>
            </a:extLst>
          </p:cNvPr>
          <p:cNvSpPr txBox="1"/>
          <p:nvPr/>
        </p:nvSpPr>
        <p:spPr>
          <a:xfrm>
            <a:off x="1261408" y="1987550"/>
            <a:ext cx="452829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Respect for Autonomy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Trust in other team members in getting their job done builds trust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Allows team members to focus their attention solely on their own components of the project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Overall promotes a more balanced work load</a:t>
            </a:r>
          </a:p>
          <a:p>
            <a:pPr marL="742950" lvl="1" indent="-285750">
              <a:buFont typeface="Arial"/>
              <a:buChar char="•"/>
            </a:pPr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7B95DE86-4ED9-FA13-A14E-245DFCF5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4" y="4350808"/>
            <a:ext cx="5076825" cy="2503332"/>
          </a:xfrm>
          <a:prstGeom prst="rect">
            <a:avLst/>
          </a:prstGeom>
        </p:spPr>
      </p:pic>
      <p:pic>
        <p:nvPicPr>
          <p:cNvPr id="10" name="Picture 9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3E864F0C-F457-BA50-184E-981B29A2C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078" y="4555841"/>
            <a:ext cx="4686300" cy="2175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F1005-EA9D-21DB-C7FE-D728E5BEA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544" y="1896834"/>
            <a:ext cx="4895850" cy="26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1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1240-4569-0752-D53C-F4000FF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AB7F-FEE9-7380-5EFE-D6EFC7E6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903685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IEEE ethic I.1, "to hold paramount the safety... of the public"</a:t>
            </a:r>
          </a:p>
          <a:p>
            <a:pPr lvl="1">
              <a:buFont typeface="Wingdings 2" pitchFamily="34" charset="0"/>
            </a:pPr>
            <a:r>
              <a:rPr lang="en-US" spc="10">
                <a:solidFill>
                  <a:srgbClr val="000000"/>
                </a:solidFill>
              </a:rPr>
              <a:t>Safety considerations need to be in the forefront of design</a:t>
            </a:r>
          </a:p>
          <a:p>
            <a:pPr lvl="1">
              <a:buFont typeface="Wingdings 2" pitchFamily="34" charset="0"/>
            </a:pPr>
            <a:r>
              <a:rPr lang="en-US" spc="10">
                <a:solidFill>
                  <a:srgbClr val="000000"/>
                </a:solidFill>
              </a:rPr>
              <a:t>Because we are controlling various vehicle types, attention to detail is highly important</a:t>
            </a:r>
            <a:endParaRPr lang="en-US"/>
          </a:p>
          <a:p>
            <a:r>
              <a:rPr lang="en-US">
                <a:solidFill>
                  <a:srgbClr val="000000"/>
                </a:solidFill>
              </a:rPr>
              <a:t>Creating risk adverse software and hardware</a:t>
            </a:r>
          </a:p>
          <a:p>
            <a:r>
              <a:rPr lang="en-US">
                <a:solidFill>
                  <a:srgbClr val="000000"/>
                </a:solidFill>
              </a:rPr>
              <a:t>Adequate testing of final design to ensure safety before publishing results.</a:t>
            </a:r>
          </a:p>
          <a:p>
            <a:pPr marL="274320" lvl="1" indent="0">
              <a:buNone/>
            </a:pPr>
            <a:endParaRPr lang="en-US" spc="10">
              <a:solidFill>
                <a:srgbClr val="000000"/>
              </a:solidFill>
            </a:endParaRPr>
          </a:p>
        </p:txBody>
      </p:sp>
      <p:pic>
        <p:nvPicPr>
          <p:cNvPr id="4" name="Picture 3" descr="A diagram of a circuit board&#10;&#10;Description automatically generated">
            <a:extLst>
              <a:ext uri="{FF2B5EF4-FFF2-40B4-BE49-F238E27FC236}">
                <a16:creationId xmlns:a16="http://schemas.microsoft.com/office/drawing/2014/main" id="{8F339EBD-61C4-71AF-613C-09B6D8A3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791" y="4471035"/>
            <a:ext cx="4905375" cy="1916430"/>
          </a:xfrm>
          <a:prstGeom prst="rect">
            <a:avLst/>
          </a:prstGeom>
        </p:spPr>
      </p:pic>
      <p:pic>
        <p:nvPicPr>
          <p:cNvPr id="5" name="Picture 4" descr="A diagram of a machine control system&#10;&#10;Description automatically generated">
            <a:extLst>
              <a:ext uri="{FF2B5EF4-FFF2-40B4-BE49-F238E27FC236}">
                <a16:creationId xmlns:a16="http://schemas.microsoft.com/office/drawing/2014/main" id="{28B4B726-9A70-EA82-B6A0-8F7B93128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207" y="712335"/>
            <a:ext cx="3745984" cy="2995333"/>
          </a:xfrm>
          <a:prstGeom prst="rect">
            <a:avLst/>
          </a:prstGeom>
        </p:spPr>
      </p:pic>
      <p:pic>
        <p:nvPicPr>
          <p:cNvPr id="6" name="Picture 5" descr="Why Do We Need Safety Stock?">
            <a:extLst>
              <a:ext uri="{FF2B5EF4-FFF2-40B4-BE49-F238E27FC236}">
                <a16:creationId xmlns:a16="http://schemas.microsoft.com/office/drawing/2014/main" id="{27C8AC69-6915-064E-729C-395FDB082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487" y="1174474"/>
            <a:ext cx="3394765" cy="2521226"/>
          </a:xfrm>
          <a:prstGeom prst="rect">
            <a:avLst/>
          </a:prstGeom>
        </p:spPr>
      </p:pic>
      <p:pic>
        <p:nvPicPr>
          <p:cNvPr id="7" name="Picture 6" descr="36,400+ Test Engineer Stock Photos, Pictures &amp; Royalty-Free Images - iStock  | Software test engineer, Male test engineer">
            <a:extLst>
              <a:ext uri="{FF2B5EF4-FFF2-40B4-BE49-F238E27FC236}">
                <a16:creationId xmlns:a16="http://schemas.microsoft.com/office/drawing/2014/main" id="{9332B211-B7F5-E907-6A6B-5CC228293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486" y="3701730"/>
            <a:ext cx="4228680" cy="28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1240-4569-0752-D53C-F4000FF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AB7F-FEE9-7380-5EFE-D6EFC7E6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903685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</a:t>
            </a:r>
            <a:r>
              <a:rPr lang="en-US">
                <a:ea typeface="+mn-lt"/>
                <a:cs typeface="+mn-lt"/>
              </a:rPr>
              <a:t> key virtue of our team is Commitment to quality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Delivering a high quality product is always important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Taking personal interest in the project</a:t>
            </a:r>
          </a:p>
          <a:p>
            <a:r>
              <a:rPr lang="en-US">
                <a:ea typeface="+mn-lt"/>
                <a:cs typeface="+mn-lt"/>
              </a:rPr>
              <a:t>High self interest in project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Planning to be used for Solar Car which we have high affiliation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Required to work with our clients/group members electric bike</a:t>
            </a:r>
          </a:p>
          <a:p>
            <a:r>
              <a:rPr lang="en-US">
                <a:ea typeface="+mn-lt"/>
                <a:cs typeface="+mn-lt"/>
              </a:rPr>
              <a:t>Wanting to leave a positive image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Work delivered leaves a lasting impression</a:t>
            </a:r>
          </a:p>
          <a:p>
            <a:pPr lvl="1"/>
            <a:r>
              <a:rPr lang="en-US" spc="10">
                <a:solidFill>
                  <a:srgbClr val="000000"/>
                </a:solidFill>
                <a:ea typeface="+mn-lt"/>
                <a:cs typeface="+mn-lt"/>
              </a:rPr>
              <a:t>Important to deliver quality to show engineering skills</a:t>
            </a:r>
          </a:p>
        </p:txBody>
      </p:sp>
      <p:pic>
        <p:nvPicPr>
          <p:cNvPr id="4" name="Picture 3" descr="A diagram of a circuit board&#10;&#10;Description automatically generated">
            <a:extLst>
              <a:ext uri="{FF2B5EF4-FFF2-40B4-BE49-F238E27FC236}">
                <a16:creationId xmlns:a16="http://schemas.microsoft.com/office/drawing/2014/main" id="{8F339EBD-61C4-71AF-613C-09B6D8A3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791" y="4471035"/>
            <a:ext cx="4905375" cy="1916430"/>
          </a:xfrm>
          <a:prstGeom prst="rect">
            <a:avLst/>
          </a:prstGeom>
        </p:spPr>
      </p:pic>
      <p:pic>
        <p:nvPicPr>
          <p:cNvPr id="5" name="Picture 4" descr="A diagram of a machine control system&#10;&#10;Description automatically generated">
            <a:extLst>
              <a:ext uri="{FF2B5EF4-FFF2-40B4-BE49-F238E27FC236}">
                <a16:creationId xmlns:a16="http://schemas.microsoft.com/office/drawing/2014/main" id="{28B4B726-9A70-EA82-B6A0-8F7B93128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207" y="712335"/>
            <a:ext cx="3745984" cy="2995333"/>
          </a:xfrm>
          <a:prstGeom prst="rect">
            <a:avLst/>
          </a:prstGeom>
        </p:spPr>
      </p:pic>
      <p:pic>
        <p:nvPicPr>
          <p:cNvPr id="6" name="Picture 5" descr="1,044,900+ Premium Quality Stock Photos, Pictures &amp; Royalty-Free Images -  iStock | Premium quality stamp, Premium quality icon, Premium quality seal">
            <a:extLst>
              <a:ext uri="{FF2B5EF4-FFF2-40B4-BE49-F238E27FC236}">
                <a16:creationId xmlns:a16="http://schemas.microsoft.com/office/drawing/2014/main" id="{F17E7080-1A5B-EEF9-9E2C-B56FA44E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225" y="1027353"/>
            <a:ext cx="3764854" cy="2064511"/>
          </a:xfrm>
          <a:prstGeom prst="rect">
            <a:avLst/>
          </a:prstGeom>
        </p:spPr>
      </p:pic>
      <p:pic>
        <p:nvPicPr>
          <p:cNvPr id="7" name="Picture 6" descr="Pin page">
            <a:extLst>
              <a:ext uri="{FF2B5EF4-FFF2-40B4-BE49-F238E27FC236}">
                <a16:creationId xmlns:a16="http://schemas.microsoft.com/office/drawing/2014/main" id="{D60437E9-0349-9887-67A9-AA88A6580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052" y="3540879"/>
            <a:ext cx="2743200" cy="28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A019-B9C8-6E6D-5A2A-D243CA95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1EF3-A9E8-E09C-772A-72AE1A72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Ethics are an important and often underrated consideration for project design and execution. In our project context, there are many individuals' safety at risk between the drivers of a solar car, to the bikers using an electric bike, to the pedestrians who may be near our product. Making sure that we deliver a high-quality product with safety at the forefront is paramount to the success of this project as a whole.</a:t>
            </a:r>
          </a:p>
        </p:txBody>
      </p:sp>
      <p:pic>
        <p:nvPicPr>
          <p:cNvPr id="7" name="Picture 6" descr="Businessman with Empty Pockets Stock Photo - Image of person, revealing:  3505028">
            <a:extLst>
              <a:ext uri="{FF2B5EF4-FFF2-40B4-BE49-F238E27FC236}">
                <a16:creationId xmlns:a16="http://schemas.microsoft.com/office/drawing/2014/main" id="{719FABA2-7A18-F263-FB27-705B260D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48" y="4422637"/>
            <a:ext cx="1628775" cy="2438400"/>
          </a:xfrm>
          <a:prstGeom prst="rect">
            <a:avLst/>
          </a:prstGeom>
        </p:spPr>
      </p:pic>
      <p:pic>
        <p:nvPicPr>
          <p:cNvPr id="4" name="Picture 3" descr="A cat lying on a couch&#10;&#10;Description automatically generated">
            <a:extLst>
              <a:ext uri="{FF2B5EF4-FFF2-40B4-BE49-F238E27FC236}">
                <a16:creationId xmlns:a16="http://schemas.microsoft.com/office/drawing/2014/main" id="{FB921361-413B-C00C-ACDD-3E01BD2CB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64035" y="2567041"/>
            <a:ext cx="6096000" cy="40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442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View</vt:lpstr>
      <vt:lpstr>Ethics &amp; Professional Responsibility Lightning Talk</vt:lpstr>
      <vt:lpstr>Problem Background</vt:lpstr>
      <vt:lpstr>Project Overview</vt:lpstr>
      <vt:lpstr>Ideal IDEALS</vt:lpstr>
      <vt:lpstr>Not-Ideal IDEALS</vt:lpstr>
      <vt:lpstr>Broader Context Area</vt:lpstr>
      <vt:lpstr>Potential Concerns</vt:lpstr>
      <vt:lpstr>Virtue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2012-08-24T00:53:15Z</dcterms:created>
  <dcterms:modified xsi:type="dcterms:W3CDTF">2024-11-21T21:00:08Z</dcterms:modified>
</cp:coreProperties>
</file>